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8" r:id="rId8"/>
    <p:sldId id="262" r:id="rId9"/>
    <p:sldId id="263" r:id="rId10"/>
    <p:sldId id="267"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p:cViewPr varScale="1">
        <p:scale>
          <a:sx n="102" d="100"/>
          <a:sy n="102" d="100"/>
        </p:scale>
        <p:origin x="192" y="648"/>
      </p:cViewPr>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3/2/24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28CF6-ABDD-360F-F0BB-AA1CB97ACFA8}"/>
              </a:ext>
            </a:extLst>
          </p:cNvPr>
          <p:cNvSpPr>
            <a:spLocks noGrp="1"/>
          </p:cNvSpPr>
          <p:nvPr>
            <p:ph type="ctrTitle"/>
          </p:nvPr>
        </p:nvSpPr>
        <p:spPr/>
        <p:txBody>
          <a:bodyPr/>
          <a:lstStyle/>
          <a:p>
            <a:r>
              <a:rPr lang="en-US" dirty="0">
                <a:solidFill>
                  <a:schemeClr val="bg1"/>
                </a:solidFill>
              </a:rPr>
              <a:t>DHT11 Temperature and Humidity Sensor</a:t>
            </a:r>
          </a:p>
        </p:txBody>
      </p:sp>
      <p:sp>
        <p:nvSpPr>
          <p:cNvPr id="3" name="Subtitle 2">
            <a:extLst>
              <a:ext uri="{FF2B5EF4-FFF2-40B4-BE49-F238E27FC236}">
                <a16:creationId xmlns:a16="http://schemas.microsoft.com/office/drawing/2014/main" id="{D1AA62C6-0F0E-D6AC-CB02-1284825A9DA5}"/>
              </a:ext>
            </a:extLst>
          </p:cNvPr>
          <p:cNvSpPr>
            <a:spLocks noGrp="1"/>
          </p:cNvSpPr>
          <p:nvPr>
            <p:ph type="subTitle" idx="1"/>
          </p:nvPr>
        </p:nvSpPr>
        <p:spPr/>
        <p:txBody>
          <a:bodyPr/>
          <a:lstStyle/>
          <a:p>
            <a:r>
              <a:rPr lang="en-US" dirty="0"/>
              <a:t>Group 4 - Josiah Ritchie</a:t>
            </a:r>
          </a:p>
        </p:txBody>
      </p:sp>
    </p:spTree>
    <p:extLst>
      <p:ext uri="{BB962C8B-B14F-4D97-AF65-F5344CB8AC3E}">
        <p14:creationId xmlns:p14="http://schemas.microsoft.com/office/powerpoint/2010/main" val="1601020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301C-913C-35AF-29FC-DC50F56896C8}"/>
              </a:ext>
            </a:extLst>
          </p:cNvPr>
          <p:cNvSpPr>
            <a:spLocks noGrp="1"/>
          </p:cNvSpPr>
          <p:nvPr>
            <p:ph type="title"/>
          </p:nvPr>
        </p:nvSpPr>
        <p:spPr>
          <a:xfrm>
            <a:off x="1366881" y="0"/>
            <a:ext cx="9905998" cy="1478570"/>
          </a:xfrm>
        </p:spPr>
        <p:txBody>
          <a:bodyPr/>
          <a:lstStyle/>
          <a:p>
            <a:r>
              <a:rPr lang="en-US" dirty="0">
                <a:solidFill>
                  <a:schemeClr val="bg1"/>
                </a:solidFill>
              </a:rPr>
              <a:t>Error VS Range Visualization</a:t>
            </a:r>
          </a:p>
        </p:txBody>
      </p:sp>
      <p:pic>
        <p:nvPicPr>
          <p:cNvPr id="5" name="Content Placeholder 4" descr="A graph of error on a white background&#10;&#10;Description automatically generated">
            <a:extLst>
              <a:ext uri="{FF2B5EF4-FFF2-40B4-BE49-F238E27FC236}">
                <a16:creationId xmlns:a16="http://schemas.microsoft.com/office/drawing/2014/main" id="{ED37959D-3D66-03D1-5B19-42DE70EF2BC2}"/>
              </a:ext>
            </a:extLst>
          </p:cNvPr>
          <p:cNvPicPr>
            <a:picLocks noGrp="1" noChangeAspect="1"/>
          </p:cNvPicPr>
          <p:nvPr>
            <p:ph idx="1"/>
          </p:nvPr>
        </p:nvPicPr>
        <p:blipFill>
          <a:blip r:embed="rId2"/>
          <a:stretch>
            <a:fillRect/>
          </a:stretch>
        </p:blipFill>
        <p:spPr>
          <a:xfrm>
            <a:off x="5061060" y="1153131"/>
            <a:ext cx="6804888" cy="5042117"/>
          </a:xfrm>
        </p:spPr>
      </p:pic>
      <p:sp>
        <p:nvSpPr>
          <p:cNvPr id="6" name="TextBox 5">
            <a:extLst>
              <a:ext uri="{FF2B5EF4-FFF2-40B4-BE49-F238E27FC236}">
                <a16:creationId xmlns:a16="http://schemas.microsoft.com/office/drawing/2014/main" id="{D9CF0324-8F84-DF01-4942-D28B54E14CF0}"/>
              </a:ext>
            </a:extLst>
          </p:cNvPr>
          <p:cNvSpPr txBox="1"/>
          <p:nvPr/>
        </p:nvSpPr>
        <p:spPr>
          <a:xfrm>
            <a:off x="919121" y="1178490"/>
            <a:ext cx="3932945" cy="4708981"/>
          </a:xfrm>
          <a:prstGeom prst="rect">
            <a:avLst/>
          </a:prstGeom>
          <a:noFill/>
        </p:spPr>
        <p:txBody>
          <a:bodyPr wrap="square" rtlCol="0">
            <a:spAutoFit/>
          </a:bodyPr>
          <a:lstStyle/>
          <a:p>
            <a:r>
              <a:rPr lang="en-US" sz="2000" cap="all" dirty="0">
                <a:solidFill>
                  <a:schemeClr val="bg1"/>
                </a:solidFill>
                <a:latin typeface="+mj-lt"/>
                <a:ea typeface="+mj-ea"/>
                <a:cs typeface="+mj-cs"/>
              </a:rPr>
              <a:t>The Humidity Data was Found to be Less Accurate than the temperature data (Within 6-7 % of Real Humidity).</a:t>
            </a:r>
            <a:br>
              <a:rPr lang="en-US" sz="2000" cap="all" dirty="0">
                <a:solidFill>
                  <a:schemeClr val="bg1"/>
                </a:solidFill>
                <a:latin typeface="+mj-lt"/>
                <a:ea typeface="+mj-ea"/>
                <a:cs typeface="+mj-cs"/>
              </a:rPr>
            </a:br>
            <a:br>
              <a:rPr lang="en-US" sz="2000" cap="all" dirty="0">
                <a:solidFill>
                  <a:schemeClr val="bg1"/>
                </a:solidFill>
                <a:latin typeface="+mj-lt"/>
                <a:ea typeface="+mj-ea"/>
                <a:cs typeface="+mj-cs"/>
              </a:rPr>
            </a:br>
            <a:r>
              <a:rPr lang="en-US" sz="2000" cap="all" dirty="0">
                <a:solidFill>
                  <a:schemeClr val="bg1"/>
                </a:solidFill>
                <a:latin typeface="+mj-lt"/>
                <a:ea typeface="+mj-ea"/>
                <a:cs typeface="+mj-cs"/>
              </a:rPr>
              <a:t>As the Data approaches the Low and High Ranges, The sensor Accuracy does not vary much.</a:t>
            </a:r>
          </a:p>
          <a:p>
            <a:endParaRPr lang="en-US" sz="2000" cap="all" dirty="0">
              <a:solidFill>
                <a:schemeClr val="bg1"/>
              </a:solidFill>
              <a:latin typeface="+mj-lt"/>
              <a:ea typeface="+mj-ea"/>
              <a:cs typeface="+mj-cs"/>
            </a:endParaRPr>
          </a:p>
          <a:p>
            <a:r>
              <a:rPr lang="en-US" sz="2000" cap="all" dirty="0">
                <a:solidFill>
                  <a:schemeClr val="bg1"/>
                </a:solidFill>
                <a:latin typeface="+mj-lt"/>
                <a:ea typeface="+mj-ea"/>
                <a:cs typeface="+mj-cs"/>
              </a:rPr>
              <a:t>The sensor Readings are sporadic and do not seem to Change significantly outside of intended range.</a:t>
            </a:r>
            <a:br>
              <a:rPr lang="en-US" sz="2000" cap="all" dirty="0">
                <a:solidFill>
                  <a:schemeClr val="bg1"/>
                </a:solidFill>
                <a:latin typeface="+mj-lt"/>
                <a:ea typeface="+mj-ea"/>
                <a:cs typeface="+mj-cs"/>
              </a:rPr>
            </a:br>
            <a:endParaRPr lang="en-US" sz="2000" cap="all" dirty="0">
              <a:solidFill>
                <a:schemeClr val="bg1"/>
              </a:solidFill>
              <a:latin typeface="+mj-lt"/>
              <a:ea typeface="+mj-ea"/>
              <a:cs typeface="+mj-cs"/>
            </a:endParaRPr>
          </a:p>
        </p:txBody>
      </p:sp>
    </p:spTree>
    <p:extLst>
      <p:ext uri="{BB962C8B-B14F-4D97-AF65-F5344CB8AC3E}">
        <p14:creationId xmlns:p14="http://schemas.microsoft.com/office/powerpoint/2010/main" val="621874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C9285-8B74-43C6-9E97-EFC4F8E73B95}"/>
              </a:ext>
            </a:extLst>
          </p:cNvPr>
          <p:cNvSpPr>
            <a:spLocks noGrp="1"/>
          </p:cNvSpPr>
          <p:nvPr>
            <p:ph type="title"/>
          </p:nvPr>
        </p:nvSpPr>
        <p:spPr>
          <a:xfrm>
            <a:off x="676404" y="610429"/>
            <a:ext cx="3620023" cy="5637142"/>
          </a:xfrm>
        </p:spPr>
        <p:txBody>
          <a:bodyPr>
            <a:normAutofit/>
          </a:bodyPr>
          <a:lstStyle/>
          <a:p>
            <a:r>
              <a:rPr lang="en-US" sz="2000" dirty="0">
                <a:solidFill>
                  <a:schemeClr val="bg1"/>
                </a:solidFill>
              </a:rPr>
              <a:t>Relative Humidity:</a:t>
            </a:r>
            <a:br>
              <a:rPr lang="en-US" sz="2000" dirty="0">
                <a:solidFill>
                  <a:schemeClr val="bg1"/>
                </a:solidFill>
              </a:rPr>
            </a:br>
            <a:br>
              <a:rPr lang="en-US" sz="2000" dirty="0">
                <a:solidFill>
                  <a:schemeClr val="bg1"/>
                </a:solidFill>
              </a:rPr>
            </a:br>
            <a:r>
              <a:rPr lang="en-US" sz="2000" dirty="0">
                <a:solidFill>
                  <a:schemeClr val="bg1"/>
                </a:solidFill>
              </a:rPr>
              <a:t>Taking Different Sets of Data at Similar temps shows </a:t>
            </a:r>
            <a:r>
              <a:rPr lang="en-US" sz="2000" b="1" u="sng" dirty="0">
                <a:solidFill>
                  <a:schemeClr val="bg1"/>
                </a:solidFill>
              </a:rPr>
              <a:t>Repeatability</a:t>
            </a:r>
            <a:r>
              <a:rPr lang="en-US" sz="2000" dirty="0">
                <a:solidFill>
                  <a:schemeClr val="bg1"/>
                </a:solidFill>
              </a:rPr>
              <a:t> Rarely within 1%.  </a:t>
            </a:r>
            <a:br>
              <a:rPr lang="en-US" sz="2000" dirty="0">
                <a:solidFill>
                  <a:schemeClr val="bg1"/>
                </a:solidFill>
              </a:rPr>
            </a:br>
            <a:br>
              <a:rPr lang="en-US" sz="2000" dirty="0">
                <a:solidFill>
                  <a:schemeClr val="bg1"/>
                </a:solidFill>
              </a:rPr>
            </a:br>
            <a:r>
              <a:rPr lang="en-US" sz="2000" dirty="0">
                <a:solidFill>
                  <a:schemeClr val="bg1"/>
                </a:solidFill>
              </a:rPr>
              <a:t>Measurements Often Varied by </a:t>
            </a:r>
            <a:r>
              <a:rPr lang="en-US" sz="2000" b="1" u="sng" dirty="0">
                <a:solidFill>
                  <a:schemeClr val="bg1"/>
                </a:solidFill>
              </a:rPr>
              <a:t>5-6 %</a:t>
            </a:r>
            <a:br>
              <a:rPr lang="en-US" sz="2000" dirty="0">
                <a:solidFill>
                  <a:schemeClr val="bg1"/>
                </a:solidFill>
              </a:rPr>
            </a:br>
            <a:br>
              <a:rPr lang="en-US" sz="2000" dirty="0">
                <a:solidFill>
                  <a:schemeClr val="bg1"/>
                </a:solidFill>
              </a:rPr>
            </a:br>
            <a:endParaRPr lang="en-US" sz="2000" dirty="0">
              <a:solidFill>
                <a:schemeClr val="bg1"/>
              </a:solidFill>
            </a:endParaRPr>
          </a:p>
        </p:txBody>
      </p:sp>
      <p:pic>
        <p:nvPicPr>
          <p:cNvPr id="5" name="Picture 4" descr="A graph of a temperature&#10;&#10;Description automatically generated with medium confidence">
            <a:extLst>
              <a:ext uri="{FF2B5EF4-FFF2-40B4-BE49-F238E27FC236}">
                <a16:creationId xmlns:a16="http://schemas.microsoft.com/office/drawing/2014/main" id="{D0DA38AB-84B9-0266-481E-A6CA888A948B}"/>
              </a:ext>
            </a:extLst>
          </p:cNvPr>
          <p:cNvPicPr>
            <a:picLocks noChangeAspect="1"/>
          </p:cNvPicPr>
          <p:nvPr/>
        </p:nvPicPr>
        <p:blipFill>
          <a:blip r:embed="rId2"/>
          <a:stretch>
            <a:fillRect/>
          </a:stretch>
        </p:blipFill>
        <p:spPr>
          <a:xfrm>
            <a:off x="4611656" y="879618"/>
            <a:ext cx="7025621" cy="5098763"/>
          </a:xfrm>
          <a:prstGeom prst="rect">
            <a:avLst/>
          </a:prstGeom>
        </p:spPr>
      </p:pic>
    </p:spTree>
    <p:extLst>
      <p:ext uri="{BB962C8B-B14F-4D97-AF65-F5344CB8AC3E}">
        <p14:creationId xmlns:p14="http://schemas.microsoft.com/office/powerpoint/2010/main" val="301196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C6F06-249C-1307-5BB3-0F8DB4970043}"/>
              </a:ext>
            </a:extLst>
          </p:cNvPr>
          <p:cNvSpPr>
            <a:spLocks noGrp="1"/>
          </p:cNvSpPr>
          <p:nvPr>
            <p:ph type="title"/>
          </p:nvPr>
        </p:nvSpPr>
        <p:spPr>
          <a:xfrm>
            <a:off x="1141413" y="618518"/>
            <a:ext cx="7752066" cy="886692"/>
          </a:xfrm>
        </p:spPr>
        <p:txBody>
          <a:bodyPr/>
          <a:lstStyle/>
          <a:p>
            <a:r>
              <a:rPr lang="en-US" dirty="0">
                <a:solidFill>
                  <a:schemeClr val="bg1"/>
                </a:solidFill>
              </a:rPr>
              <a:t>Resolution</a:t>
            </a:r>
          </a:p>
        </p:txBody>
      </p:sp>
      <p:sp>
        <p:nvSpPr>
          <p:cNvPr id="3" name="Content Placeholder 2">
            <a:extLst>
              <a:ext uri="{FF2B5EF4-FFF2-40B4-BE49-F238E27FC236}">
                <a16:creationId xmlns:a16="http://schemas.microsoft.com/office/drawing/2014/main" id="{8496F92C-445B-BC83-F471-70F3C82D70FE}"/>
              </a:ext>
            </a:extLst>
          </p:cNvPr>
          <p:cNvSpPr>
            <a:spLocks noGrp="1"/>
          </p:cNvSpPr>
          <p:nvPr>
            <p:ph idx="1"/>
          </p:nvPr>
        </p:nvSpPr>
        <p:spPr>
          <a:xfrm>
            <a:off x="1141413" y="1505210"/>
            <a:ext cx="9905999" cy="3541714"/>
          </a:xfrm>
        </p:spPr>
        <p:txBody>
          <a:bodyPr>
            <a:normAutofit/>
          </a:bodyPr>
          <a:lstStyle/>
          <a:p>
            <a:pPr marL="0" indent="0">
              <a:lnSpc>
                <a:spcPct val="90000"/>
              </a:lnSpc>
              <a:spcBef>
                <a:spcPct val="0"/>
              </a:spcBef>
              <a:buNone/>
            </a:pPr>
            <a:r>
              <a:rPr lang="en-US" sz="2800" cap="all" dirty="0">
                <a:solidFill>
                  <a:schemeClr val="bg1"/>
                </a:solidFill>
                <a:latin typeface="+mj-lt"/>
                <a:ea typeface="+mj-ea"/>
                <a:cs typeface="+mj-cs"/>
              </a:rPr>
              <a:t>The DHT11 can read data with a resolution of 0.1 C and 0.1 % RH</a:t>
            </a:r>
          </a:p>
        </p:txBody>
      </p:sp>
      <p:pic>
        <p:nvPicPr>
          <p:cNvPr id="5" name="Picture 4" descr="A screenshot of a computer code&#10;&#10;Description automatically generated">
            <a:extLst>
              <a:ext uri="{FF2B5EF4-FFF2-40B4-BE49-F238E27FC236}">
                <a16:creationId xmlns:a16="http://schemas.microsoft.com/office/drawing/2014/main" id="{71A5839D-4F82-7E13-ED4A-EE69D44E9372}"/>
              </a:ext>
            </a:extLst>
          </p:cNvPr>
          <p:cNvPicPr>
            <a:picLocks noChangeAspect="1"/>
          </p:cNvPicPr>
          <p:nvPr/>
        </p:nvPicPr>
        <p:blipFill>
          <a:blip r:embed="rId2"/>
          <a:stretch>
            <a:fillRect/>
          </a:stretch>
        </p:blipFill>
        <p:spPr>
          <a:xfrm>
            <a:off x="2334886" y="3054176"/>
            <a:ext cx="7772400" cy="2595019"/>
          </a:xfrm>
          <a:prstGeom prst="rect">
            <a:avLst/>
          </a:prstGeom>
        </p:spPr>
      </p:pic>
      <p:sp>
        <p:nvSpPr>
          <p:cNvPr id="6" name="Rectangle 5">
            <a:extLst>
              <a:ext uri="{FF2B5EF4-FFF2-40B4-BE49-F238E27FC236}">
                <a16:creationId xmlns:a16="http://schemas.microsoft.com/office/drawing/2014/main" id="{630323FE-7A8B-FCA3-30B2-9CB15ECF3159}"/>
              </a:ext>
            </a:extLst>
          </p:cNvPr>
          <p:cNvSpPr/>
          <p:nvPr/>
        </p:nvSpPr>
        <p:spPr>
          <a:xfrm>
            <a:off x="2669170" y="4020855"/>
            <a:ext cx="1689888" cy="330830"/>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6DE89BD7-2958-F7F6-66E9-B0CB49B4756A}"/>
              </a:ext>
            </a:extLst>
          </p:cNvPr>
          <p:cNvSpPr/>
          <p:nvPr/>
        </p:nvSpPr>
        <p:spPr>
          <a:xfrm>
            <a:off x="2669170" y="5318364"/>
            <a:ext cx="1689888" cy="248584"/>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40476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FB988-C96D-1C16-8D95-0D77F1C98681}"/>
              </a:ext>
            </a:extLst>
          </p:cNvPr>
          <p:cNvSpPr>
            <a:spLocks noGrp="1"/>
          </p:cNvSpPr>
          <p:nvPr>
            <p:ph type="title"/>
          </p:nvPr>
        </p:nvSpPr>
        <p:spPr/>
        <p:txBody>
          <a:bodyPr/>
          <a:lstStyle/>
          <a:p>
            <a:r>
              <a:rPr lang="en-US" dirty="0">
                <a:solidFill>
                  <a:schemeClr val="bg1"/>
                </a:solidFill>
              </a:rPr>
              <a:t>Summary</a:t>
            </a:r>
          </a:p>
        </p:txBody>
      </p:sp>
      <p:sp>
        <p:nvSpPr>
          <p:cNvPr id="3" name="Content Placeholder 2">
            <a:extLst>
              <a:ext uri="{FF2B5EF4-FFF2-40B4-BE49-F238E27FC236}">
                <a16:creationId xmlns:a16="http://schemas.microsoft.com/office/drawing/2014/main" id="{46D7AD50-DD05-33B1-22CF-79C7FEBD8951}"/>
              </a:ext>
            </a:extLst>
          </p:cNvPr>
          <p:cNvSpPr>
            <a:spLocks noGrp="1"/>
          </p:cNvSpPr>
          <p:nvPr>
            <p:ph idx="1"/>
          </p:nvPr>
        </p:nvSpPr>
        <p:spPr/>
        <p:txBody>
          <a:bodyPr>
            <a:normAutofit/>
          </a:bodyPr>
          <a:lstStyle/>
          <a:p>
            <a:pPr marL="0" indent="0">
              <a:lnSpc>
                <a:spcPct val="90000"/>
              </a:lnSpc>
              <a:spcBef>
                <a:spcPct val="0"/>
              </a:spcBef>
              <a:buNone/>
            </a:pPr>
            <a:r>
              <a:rPr lang="en-US" cap="all" dirty="0">
                <a:solidFill>
                  <a:schemeClr val="bg1"/>
                </a:solidFill>
                <a:latin typeface="+mj-lt"/>
                <a:ea typeface="+mj-ea"/>
                <a:cs typeface="+mj-cs"/>
              </a:rPr>
              <a:t>The DHT11 is a sensor that can be used for applications where accurate measurements are not Imperative.  </a:t>
            </a:r>
          </a:p>
          <a:p>
            <a:pPr marL="0" indent="0">
              <a:lnSpc>
                <a:spcPct val="90000"/>
              </a:lnSpc>
              <a:spcBef>
                <a:spcPct val="0"/>
              </a:spcBef>
              <a:buNone/>
            </a:pPr>
            <a:endParaRPr lang="en-US" cap="all" dirty="0">
              <a:solidFill>
                <a:schemeClr val="bg1"/>
              </a:solidFill>
              <a:latin typeface="+mj-lt"/>
              <a:ea typeface="+mj-ea"/>
              <a:cs typeface="+mj-cs"/>
            </a:endParaRPr>
          </a:p>
          <a:p>
            <a:pPr marL="0" indent="0">
              <a:lnSpc>
                <a:spcPct val="90000"/>
              </a:lnSpc>
              <a:spcBef>
                <a:spcPct val="0"/>
              </a:spcBef>
              <a:buNone/>
            </a:pPr>
            <a:r>
              <a:rPr lang="en-US" cap="all" dirty="0">
                <a:solidFill>
                  <a:schemeClr val="bg1"/>
                </a:solidFill>
                <a:latin typeface="+mj-lt"/>
                <a:ea typeface="+mj-ea"/>
                <a:cs typeface="+mj-cs"/>
              </a:rPr>
              <a:t>The temperature range and accuracy is slightly worse than specified in the manufacturer’s data sheet, while the relative humidity data was less reliable and measurements were more sporadic, though only slightly less reliable than the Datasheet’s specifications. </a:t>
            </a:r>
          </a:p>
        </p:txBody>
      </p:sp>
    </p:spTree>
    <p:extLst>
      <p:ext uri="{BB962C8B-B14F-4D97-AF65-F5344CB8AC3E}">
        <p14:creationId xmlns:p14="http://schemas.microsoft.com/office/powerpoint/2010/main" val="2869034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DAF9D2-DF69-83C3-1332-91630BA870A3}"/>
              </a:ext>
            </a:extLst>
          </p:cNvPr>
          <p:cNvSpPr>
            <a:spLocks noGrp="1"/>
          </p:cNvSpPr>
          <p:nvPr>
            <p:ph idx="1"/>
          </p:nvPr>
        </p:nvSpPr>
        <p:spPr>
          <a:xfrm>
            <a:off x="1143000" y="1499473"/>
            <a:ext cx="9905999" cy="3541714"/>
          </a:xfrm>
        </p:spPr>
        <p:txBody>
          <a:bodyPr/>
          <a:lstStyle/>
          <a:p>
            <a:pPr marL="0" indent="0">
              <a:buNone/>
            </a:pPr>
            <a:r>
              <a:rPr lang="en-US" dirty="0">
                <a:solidFill>
                  <a:schemeClr val="bg1"/>
                </a:solidFill>
              </a:rPr>
              <a:t>The DHT 11 sensor detects temperature and relative humidity using:</a:t>
            </a:r>
          </a:p>
          <a:p>
            <a:r>
              <a:rPr lang="en-US" dirty="0">
                <a:solidFill>
                  <a:schemeClr val="bg1"/>
                </a:solidFill>
              </a:rPr>
              <a:t> A Negative Temperature Coefficient thermistor, where the resistance of the  sensor material decreases with temperature</a:t>
            </a:r>
          </a:p>
          <a:p>
            <a:r>
              <a:rPr lang="en-US" dirty="0">
                <a:solidFill>
                  <a:schemeClr val="bg1"/>
                </a:solidFill>
              </a:rPr>
              <a:t>A Humidity sensor that measures the amount of water in the air between two electrodes based on electrical resistance</a:t>
            </a:r>
          </a:p>
        </p:txBody>
      </p:sp>
    </p:spTree>
    <p:extLst>
      <p:ext uri="{BB962C8B-B14F-4D97-AF65-F5344CB8AC3E}">
        <p14:creationId xmlns:p14="http://schemas.microsoft.com/office/powerpoint/2010/main" val="319145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5DE26-4EBD-DD24-BFF8-8CC3B77885F4}"/>
              </a:ext>
            </a:extLst>
          </p:cNvPr>
          <p:cNvSpPr>
            <a:spLocks noGrp="1"/>
          </p:cNvSpPr>
          <p:nvPr>
            <p:ph type="title"/>
          </p:nvPr>
        </p:nvSpPr>
        <p:spPr/>
        <p:txBody>
          <a:bodyPr/>
          <a:lstStyle/>
          <a:p>
            <a:r>
              <a:rPr lang="en-US" dirty="0">
                <a:solidFill>
                  <a:schemeClr val="bg1"/>
                </a:solidFill>
              </a:rPr>
              <a:t>Overview:</a:t>
            </a:r>
          </a:p>
        </p:txBody>
      </p:sp>
      <p:pic>
        <p:nvPicPr>
          <p:cNvPr id="5" name="Content Placeholder 4" descr="A white rectangular box with black text&#10;&#10;Description automatically generated">
            <a:extLst>
              <a:ext uri="{FF2B5EF4-FFF2-40B4-BE49-F238E27FC236}">
                <a16:creationId xmlns:a16="http://schemas.microsoft.com/office/drawing/2014/main" id="{201C6925-918D-9709-0094-13BC4EE53647}"/>
              </a:ext>
            </a:extLst>
          </p:cNvPr>
          <p:cNvPicPr>
            <a:picLocks noGrp="1" noChangeAspect="1"/>
          </p:cNvPicPr>
          <p:nvPr>
            <p:ph idx="1"/>
          </p:nvPr>
        </p:nvPicPr>
        <p:blipFill>
          <a:blip r:embed="rId2"/>
          <a:stretch>
            <a:fillRect/>
          </a:stretch>
        </p:blipFill>
        <p:spPr>
          <a:xfrm>
            <a:off x="1141411" y="2396842"/>
            <a:ext cx="9906000" cy="1543463"/>
          </a:xfrm>
        </p:spPr>
      </p:pic>
    </p:spTree>
    <p:extLst>
      <p:ext uri="{BB962C8B-B14F-4D97-AF65-F5344CB8AC3E}">
        <p14:creationId xmlns:p14="http://schemas.microsoft.com/office/powerpoint/2010/main" val="3375863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table with text and numbers&#10;&#10;Description automatically generated with medium confidence">
            <a:extLst>
              <a:ext uri="{FF2B5EF4-FFF2-40B4-BE49-F238E27FC236}">
                <a16:creationId xmlns:a16="http://schemas.microsoft.com/office/drawing/2014/main" id="{12BB4D55-425E-627D-23D9-805999A02D49}"/>
              </a:ext>
            </a:extLst>
          </p:cNvPr>
          <p:cNvPicPr>
            <a:picLocks noGrp="1" noChangeAspect="1"/>
          </p:cNvPicPr>
          <p:nvPr>
            <p:ph idx="1"/>
          </p:nvPr>
        </p:nvPicPr>
        <p:blipFill>
          <a:blip r:embed="rId2"/>
          <a:stretch>
            <a:fillRect/>
          </a:stretch>
        </p:blipFill>
        <p:spPr>
          <a:xfrm>
            <a:off x="3842418" y="268903"/>
            <a:ext cx="7643949" cy="6320193"/>
          </a:xfrm>
        </p:spPr>
      </p:pic>
      <p:sp>
        <p:nvSpPr>
          <p:cNvPr id="6" name="TextBox 5">
            <a:extLst>
              <a:ext uri="{FF2B5EF4-FFF2-40B4-BE49-F238E27FC236}">
                <a16:creationId xmlns:a16="http://schemas.microsoft.com/office/drawing/2014/main" id="{F253D068-3DC1-BE5C-8D99-1373ED03057C}"/>
              </a:ext>
            </a:extLst>
          </p:cNvPr>
          <p:cNvSpPr txBox="1"/>
          <p:nvPr/>
        </p:nvSpPr>
        <p:spPr>
          <a:xfrm>
            <a:off x="963237" y="2185017"/>
            <a:ext cx="2529976" cy="1815882"/>
          </a:xfrm>
          <a:prstGeom prst="rect">
            <a:avLst/>
          </a:prstGeom>
          <a:noFill/>
        </p:spPr>
        <p:txBody>
          <a:bodyPr wrap="square" rtlCol="0">
            <a:spAutoFit/>
          </a:bodyPr>
          <a:lstStyle/>
          <a:p>
            <a:r>
              <a:rPr lang="en-US" sz="2800" dirty="0">
                <a:solidFill>
                  <a:schemeClr val="bg1"/>
                </a:solidFill>
              </a:rPr>
              <a:t>Important Characteristics of DHT11</a:t>
            </a:r>
          </a:p>
          <a:p>
            <a:pPr marL="457200" indent="-457200">
              <a:buFont typeface="Arial" panose="020B0604020202020204" pitchFamily="34" charset="0"/>
              <a:buChar char="•"/>
            </a:pPr>
            <a:endParaRPr lang="en-US" sz="2800" dirty="0">
              <a:solidFill>
                <a:schemeClr val="bg1"/>
              </a:solidFill>
            </a:endParaRPr>
          </a:p>
        </p:txBody>
      </p:sp>
      <p:sp>
        <p:nvSpPr>
          <p:cNvPr id="7" name="Rectangle 6">
            <a:extLst>
              <a:ext uri="{FF2B5EF4-FFF2-40B4-BE49-F238E27FC236}">
                <a16:creationId xmlns:a16="http://schemas.microsoft.com/office/drawing/2014/main" id="{4B79D625-E2B2-D144-C1E1-BD4ADA7FC965}"/>
              </a:ext>
            </a:extLst>
          </p:cNvPr>
          <p:cNvSpPr/>
          <p:nvPr/>
        </p:nvSpPr>
        <p:spPr>
          <a:xfrm>
            <a:off x="4109663" y="1325366"/>
            <a:ext cx="1171254" cy="205483"/>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352EB52C-B61F-9996-7BA4-5AD450E672E4}"/>
              </a:ext>
            </a:extLst>
          </p:cNvPr>
          <p:cNvSpPr/>
          <p:nvPr/>
        </p:nvSpPr>
        <p:spPr>
          <a:xfrm>
            <a:off x="4109663" y="1551115"/>
            <a:ext cx="1171254" cy="205483"/>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434DA00C-EF84-DA7E-7EB4-D2EE93523A39}"/>
              </a:ext>
            </a:extLst>
          </p:cNvPr>
          <p:cNvSpPr/>
          <p:nvPr/>
        </p:nvSpPr>
        <p:spPr>
          <a:xfrm>
            <a:off x="4109663" y="851465"/>
            <a:ext cx="1171254" cy="205483"/>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1838F0E1-DA85-B352-98D6-D2F91F2C4BEE}"/>
              </a:ext>
            </a:extLst>
          </p:cNvPr>
          <p:cNvSpPr/>
          <p:nvPr/>
        </p:nvSpPr>
        <p:spPr>
          <a:xfrm>
            <a:off x="4109663" y="2367114"/>
            <a:ext cx="1171254" cy="413664"/>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13E0CB16-9EDB-F5B7-B33C-B0233BD6C3DD}"/>
              </a:ext>
            </a:extLst>
          </p:cNvPr>
          <p:cNvSpPr/>
          <p:nvPr/>
        </p:nvSpPr>
        <p:spPr>
          <a:xfrm>
            <a:off x="4109663" y="4546949"/>
            <a:ext cx="1171254" cy="240730"/>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3E3D2DC9-A373-4970-9F91-EEBB45CA0ACC}"/>
              </a:ext>
            </a:extLst>
          </p:cNvPr>
          <p:cNvSpPr/>
          <p:nvPr/>
        </p:nvSpPr>
        <p:spPr>
          <a:xfrm>
            <a:off x="4109663" y="5087476"/>
            <a:ext cx="1171254" cy="205483"/>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6AC734B6-D10F-4A1C-2E02-C151431F0B5E}"/>
              </a:ext>
            </a:extLst>
          </p:cNvPr>
          <p:cNvSpPr/>
          <p:nvPr/>
        </p:nvSpPr>
        <p:spPr>
          <a:xfrm>
            <a:off x="4109663" y="5292959"/>
            <a:ext cx="1171254" cy="205483"/>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F0471803-31A8-B1CE-6150-C1537F0DED1C}"/>
              </a:ext>
            </a:extLst>
          </p:cNvPr>
          <p:cNvSpPr/>
          <p:nvPr/>
        </p:nvSpPr>
        <p:spPr>
          <a:xfrm>
            <a:off x="4109663" y="5533054"/>
            <a:ext cx="1171254" cy="473481"/>
          </a:xfrm>
          <a:prstGeom prst="rect">
            <a:avLst/>
          </a:prstGeom>
          <a:noFill/>
          <a:ln w="158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700045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99C73-B657-D145-D594-3C6E293B5013}"/>
              </a:ext>
            </a:extLst>
          </p:cNvPr>
          <p:cNvSpPr>
            <a:spLocks noGrp="1"/>
          </p:cNvSpPr>
          <p:nvPr>
            <p:ph type="title"/>
          </p:nvPr>
        </p:nvSpPr>
        <p:spPr>
          <a:xfrm>
            <a:off x="2199652" y="-351761"/>
            <a:ext cx="9905998" cy="1478570"/>
          </a:xfrm>
        </p:spPr>
        <p:txBody>
          <a:bodyPr/>
          <a:lstStyle/>
          <a:p>
            <a:r>
              <a:rPr lang="en-US" dirty="0">
                <a:solidFill>
                  <a:schemeClr val="bg1"/>
                </a:solidFill>
              </a:rPr>
              <a:t>Testing Characteristics</a:t>
            </a:r>
          </a:p>
        </p:txBody>
      </p:sp>
      <p:sp>
        <p:nvSpPr>
          <p:cNvPr id="3" name="Content Placeholder 2">
            <a:extLst>
              <a:ext uri="{FF2B5EF4-FFF2-40B4-BE49-F238E27FC236}">
                <a16:creationId xmlns:a16="http://schemas.microsoft.com/office/drawing/2014/main" id="{73EAF453-169F-D9EE-13FF-FEBCB54CC00E}"/>
              </a:ext>
            </a:extLst>
          </p:cNvPr>
          <p:cNvSpPr>
            <a:spLocks noGrp="1"/>
          </p:cNvSpPr>
          <p:nvPr>
            <p:ph idx="1"/>
          </p:nvPr>
        </p:nvSpPr>
        <p:spPr>
          <a:xfrm>
            <a:off x="1010810" y="953779"/>
            <a:ext cx="7932771" cy="5118248"/>
          </a:xfrm>
        </p:spPr>
        <p:txBody>
          <a:bodyPr>
            <a:normAutofit/>
          </a:bodyPr>
          <a:lstStyle/>
          <a:p>
            <a:r>
              <a:rPr lang="en-US" sz="1800" dirty="0">
                <a:solidFill>
                  <a:schemeClr val="bg1"/>
                </a:solidFill>
              </a:rPr>
              <a:t>Cardboard box was used as a control volume</a:t>
            </a:r>
          </a:p>
          <a:p>
            <a:r>
              <a:rPr lang="en-US" sz="1800" dirty="0">
                <a:solidFill>
                  <a:schemeClr val="bg1"/>
                </a:solidFill>
              </a:rPr>
              <a:t>Hygrometer and thermometer were verified using ground truths of dew point condensation and freezing point</a:t>
            </a:r>
          </a:p>
          <a:p>
            <a:r>
              <a:rPr lang="en-US" sz="1800" dirty="0">
                <a:solidFill>
                  <a:schemeClr val="bg1"/>
                </a:solidFill>
              </a:rPr>
              <a:t>Analog thermometer, Hygrometer, and DHT11 were placed inside the box</a:t>
            </a:r>
          </a:p>
          <a:p>
            <a:r>
              <a:rPr lang="en-US" sz="1800" dirty="0">
                <a:solidFill>
                  <a:schemeClr val="bg1"/>
                </a:solidFill>
              </a:rPr>
              <a:t>Heating pack or sealed container of hot water used to increase heat and humidity</a:t>
            </a:r>
          </a:p>
          <a:p>
            <a:r>
              <a:rPr lang="en-US" sz="1800" dirty="0">
                <a:solidFill>
                  <a:schemeClr val="bg1"/>
                </a:solidFill>
              </a:rPr>
              <a:t>Box was placed in freezer to obtain temperatures below 0 C</a:t>
            </a:r>
          </a:p>
          <a:p>
            <a:r>
              <a:rPr lang="en-US" sz="1800" dirty="0">
                <a:solidFill>
                  <a:schemeClr val="bg1"/>
                </a:solidFill>
              </a:rPr>
              <a:t>Data recorded throughout intended ranges of DHT11</a:t>
            </a:r>
          </a:p>
        </p:txBody>
      </p:sp>
      <p:pic>
        <p:nvPicPr>
          <p:cNvPr id="5" name="Picture 4" descr="A bag with a pattern and a plastic container on a table&#10;&#10;Description automatically generated">
            <a:extLst>
              <a:ext uri="{FF2B5EF4-FFF2-40B4-BE49-F238E27FC236}">
                <a16:creationId xmlns:a16="http://schemas.microsoft.com/office/drawing/2014/main" id="{C1A35248-87A4-6486-49CE-E22CEEC49F6E}"/>
              </a:ext>
            </a:extLst>
          </p:cNvPr>
          <p:cNvPicPr>
            <a:picLocks noChangeAspect="1"/>
          </p:cNvPicPr>
          <p:nvPr/>
        </p:nvPicPr>
        <p:blipFill>
          <a:blip r:embed="rId2"/>
          <a:stretch>
            <a:fillRect/>
          </a:stretch>
        </p:blipFill>
        <p:spPr>
          <a:xfrm>
            <a:off x="1826251" y="4029843"/>
            <a:ext cx="3248418" cy="2436313"/>
          </a:xfrm>
          <a:prstGeom prst="rect">
            <a:avLst/>
          </a:prstGeom>
          <a:ln>
            <a:solidFill>
              <a:schemeClr val="bg1"/>
            </a:solidFill>
          </a:ln>
        </p:spPr>
      </p:pic>
      <p:pic>
        <p:nvPicPr>
          <p:cNvPr id="9" name="Picture 8" descr="A thermometer in a cardboard box&#10;&#10;Description automatically generated">
            <a:extLst>
              <a:ext uri="{FF2B5EF4-FFF2-40B4-BE49-F238E27FC236}">
                <a16:creationId xmlns:a16="http://schemas.microsoft.com/office/drawing/2014/main" id="{EC58A1BB-80F9-30F5-D095-E08BB0A7C2D8}"/>
              </a:ext>
            </a:extLst>
          </p:cNvPr>
          <p:cNvPicPr>
            <a:picLocks noChangeAspect="1"/>
          </p:cNvPicPr>
          <p:nvPr/>
        </p:nvPicPr>
        <p:blipFill>
          <a:blip r:embed="rId3"/>
          <a:stretch>
            <a:fillRect/>
          </a:stretch>
        </p:blipFill>
        <p:spPr>
          <a:xfrm>
            <a:off x="5384916" y="4029843"/>
            <a:ext cx="3248418" cy="2436313"/>
          </a:xfrm>
          <a:prstGeom prst="rect">
            <a:avLst/>
          </a:prstGeom>
          <a:ln>
            <a:solidFill>
              <a:schemeClr val="bg1"/>
            </a:solidFill>
          </a:ln>
        </p:spPr>
      </p:pic>
      <p:pic>
        <p:nvPicPr>
          <p:cNvPr id="6" name="Picture 5" descr="A thermometer in a bucket&#10;&#10;Description automatically generated">
            <a:extLst>
              <a:ext uri="{FF2B5EF4-FFF2-40B4-BE49-F238E27FC236}">
                <a16:creationId xmlns:a16="http://schemas.microsoft.com/office/drawing/2014/main" id="{23A15F22-A8F4-C610-2C5B-7C69C0A5C86E}"/>
              </a:ext>
            </a:extLst>
          </p:cNvPr>
          <p:cNvPicPr>
            <a:picLocks noChangeAspect="1"/>
          </p:cNvPicPr>
          <p:nvPr/>
        </p:nvPicPr>
        <p:blipFill rotWithShape="1">
          <a:blip r:embed="rId4"/>
          <a:srcRect r="26996"/>
          <a:stretch/>
        </p:blipFill>
        <p:spPr>
          <a:xfrm rot="5400000">
            <a:off x="9123740" y="249624"/>
            <a:ext cx="2017364" cy="2072511"/>
          </a:xfrm>
          <a:prstGeom prst="rect">
            <a:avLst/>
          </a:prstGeom>
          <a:ln w="12700">
            <a:solidFill>
              <a:schemeClr val="bg1"/>
            </a:solidFill>
          </a:ln>
        </p:spPr>
      </p:pic>
    </p:spTree>
    <p:extLst>
      <p:ext uri="{BB962C8B-B14F-4D97-AF65-F5344CB8AC3E}">
        <p14:creationId xmlns:p14="http://schemas.microsoft.com/office/powerpoint/2010/main" val="3391173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C9285-8B74-43C6-9E97-EFC4F8E73B95}"/>
              </a:ext>
            </a:extLst>
          </p:cNvPr>
          <p:cNvSpPr>
            <a:spLocks noGrp="1"/>
          </p:cNvSpPr>
          <p:nvPr>
            <p:ph type="title"/>
          </p:nvPr>
        </p:nvSpPr>
        <p:spPr>
          <a:xfrm>
            <a:off x="865840" y="610429"/>
            <a:ext cx="3685612" cy="5637142"/>
          </a:xfrm>
        </p:spPr>
        <p:txBody>
          <a:bodyPr>
            <a:normAutofit/>
          </a:bodyPr>
          <a:lstStyle/>
          <a:p>
            <a:r>
              <a:rPr lang="en-US" sz="2000" dirty="0">
                <a:solidFill>
                  <a:schemeClr val="bg1"/>
                </a:solidFill>
              </a:rPr>
              <a:t>Temperature:</a:t>
            </a:r>
            <a:br>
              <a:rPr lang="en-US" sz="2000" dirty="0">
                <a:solidFill>
                  <a:schemeClr val="bg1"/>
                </a:solidFill>
              </a:rPr>
            </a:br>
            <a:br>
              <a:rPr lang="en-US" sz="2000" dirty="0">
                <a:solidFill>
                  <a:schemeClr val="bg1"/>
                </a:solidFill>
              </a:rPr>
            </a:br>
            <a:r>
              <a:rPr lang="en-US" sz="2000" dirty="0">
                <a:solidFill>
                  <a:schemeClr val="bg1"/>
                </a:solidFill>
              </a:rPr>
              <a:t>The Center Line shows an ideal relationship between the input and output</a:t>
            </a:r>
            <a:br>
              <a:rPr lang="en-US" sz="2000" dirty="0">
                <a:solidFill>
                  <a:schemeClr val="bg1"/>
                </a:solidFill>
              </a:rPr>
            </a:br>
            <a:br>
              <a:rPr lang="en-US" sz="2000" dirty="0">
                <a:solidFill>
                  <a:schemeClr val="bg1"/>
                </a:solidFill>
              </a:rPr>
            </a:br>
            <a:r>
              <a:rPr lang="en-US" sz="2000" dirty="0">
                <a:solidFill>
                  <a:schemeClr val="bg1"/>
                </a:solidFill>
              </a:rPr>
              <a:t>The most Accurate </a:t>
            </a:r>
            <a:r>
              <a:rPr lang="en-US" sz="2000" b="1" u="sng" dirty="0">
                <a:solidFill>
                  <a:schemeClr val="bg1"/>
                </a:solidFill>
              </a:rPr>
              <a:t>Range</a:t>
            </a:r>
            <a:r>
              <a:rPr lang="en-US" sz="2000" dirty="0">
                <a:solidFill>
                  <a:schemeClr val="bg1"/>
                </a:solidFill>
              </a:rPr>
              <a:t> is about </a:t>
            </a:r>
            <a:r>
              <a:rPr lang="en-US" sz="2000" b="1" u="sng" dirty="0">
                <a:solidFill>
                  <a:schemeClr val="bg1"/>
                </a:solidFill>
              </a:rPr>
              <a:t>5-45 C</a:t>
            </a:r>
            <a:r>
              <a:rPr lang="en-US" sz="2000" dirty="0">
                <a:solidFill>
                  <a:schemeClr val="bg1"/>
                </a:solidFill>
              </a:rPr>
              <a:t>.</a:t>
            </a:r>
            <a:br>
              <a:rPr lang="en-US" sz="2000" dirty="0">
                <a:solidFill>
                  <a:schemeClr val="bg1"/>
                </a:solidFill>
              </a:rPr>
            </a:br>
            <a:br>
              <a:rPr lang="en-US" sz="2000" dirty="0">
                <a:solidFill>
                  <a:schemeClr val="bg1"/>
                </a:solidFill>
              </a:rPr>
            </a:br>
            <a:endParaRPr lang="en-US" sz="2000" dirty="0">
              <a:solidFill>
                <a:schemeClr val="bg1"/>
              </a:solidFill>
            </a:endParaRPr>
          </a:p>
        </p:txBody>
      </p:sp>
      <p:pic>
        <p:nvPicPr>
          <p:cNvPr id="4" name="Picture 3" descr="A graph of a temperature&#10;&#10;Description automatically generated">
            <a:extLst>
              <a:ext uri="{FF2B5EF4-FFF2-40B4-BE49-F238E27FC236}">
                <a16:creationId xmlns:a16="http://schemas.microsoft.com/office/drawing/2014/main" id="{4126FA1F-074D-774C-0A85-550592B19A43}"/>
              </a:ext>
            </a:extLst>
          </p:cNvPr>
          <p:cNvPicPr>
            <a:picLocks noChangeAspect="1"/>
          </p:cNvPicPr>
          <p:nvPr/>
        </p:nvPicPr>
        <p:blipFill>
          <a:blip r:embed="rId2"/>
          <a:stretch>
            <a:fillRect/>
          </a:stretch>
        </p:blipFill>
        <p:spPr>
          <a:xfrm>
            <a:off x="4643034" y="480114"/>
            <a:ext cx="7081280" cy="5767457"/>
          </a:xfrm>
          <a:prstGeom prst="rect">
            <a:avLst/>
          </a:prstGeom>
        </p:spPr>
      </p:pic>
    </p:spTree>
    <p:extLst>
      <p:ext uri="{BB962C8B-B14F-4D97-AF65-F5344CB8AC3E}">
        <p14:creationId xmlns:p14="http://schemas.microsoft.com/office/powerpoint/2010/main" val="1893844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301C-913C-35AF-29FC-DC50F56896C8}"/>
              </a:ext>
            </a:extLst>
          </p:cNvPr>
          <p:cNvSpPr>
            <a:spLocks noGrp="1"/>
          </p:cNvSpPr>
          <p:nvPr>
            <p:ph type="title"/>
          </p:nvPr>
        </p:nvSpPr>
        <p:spPr>
          <a:xfrm>
            <a:off x="1266673" y="132830"/>
            <a:ext cx="9905998" cy="1478570"/>
          </a:xfrm>
        </p:spPr>
        <p:txBody>
          <a:bodyPr/>
          <a:lstStyle/>
          <a:p>
            <a:r>
              <a:rPr lang="en-US" dirty="0">
                <a:solidFill>
                  <a:schemeClr val="bg1"/>
                </a:solidFill>
              </a:rPr>
              <a:t>Error VS Range Visualization</a:t>
            </a:r>
          </a:p>
        </p:txBody>
      </p:sp>
      <p:pic>
        <p:nvPicPr>
          <p:cNvPr id="5" name="Content Placeholder 4" descr="A graph of error&#10;&#10;Description automatically generated">
            <a:extLst>
              <a:ext uri="{FF2B5EF4-FFF2-40B4-BE49-F238E27FC236}">
                <a16:creationId xmlns:a16="http://schemas.microsoft.com/office/drawing/2014/main" id="{98DABEE4-E447-AF0A-C75B-48E92CBBEFAF}"/>
              </a:ext>
            </a:extLst>
          </p:cNvPr>
          <p:cNvPicPr>
            <a:picLocks noGrp="1" noChangeAspect="1"/>
          </p:cNvPicPr>
          <p:nvPr>
            <p:ph idx="1"/>
          </p:nvPr>
        </p:nvPicPr>
        <p:blipFill>
          <a:blip r:embed="rId2"/>
          <a:stretch>
            <a:fillRect/>
          </a:stretch>
        </p:blipFill>
        <p:spPr>
          <a:xfrm>
            <a:off x="4997009" y="1423510"/>
            <a:ext cx="6802510" cy="5019044"/>
          </a:xfrm>
        </p:spPr>
      </p:pic>
      <p:sp>
        <p:nvSpPr>
          <p:cNvPr id="7" name="TextBox 6">
            <a:extLst>
              <a:ext uri="{FF2B5EF4-FFF2-40B4-BE49-F238E27FC236}">
                <a16:creationId xmlns:a16="http://schemas.microsoft.com/office/drawing/2014/main" id="{FF8A3D54-57C1-31E5-7706-00D5D49FDBDD}"/>
              </a:ext>
            </a:extLst>
          </p:cNvPr>
          <p:cNvSpPr txBox="1"/>
          <p:nvPr/>
        </p:nvSpPr>
        <p:spPr>
          <a:xfrm>
            <a:off x="684690" y="1855024"/>
            <a:ext cx="4312319" cy="3139321"/>
          </a:xfrm>
          <a:prstGeom prst="rect">
            <a:avLst/>
          </a:prstGeom>
          <a:noFill/>
        </p:spPr>
        <p:txBody>
          <a:bodyPr wrap="square" rtlCol="0">
            <a:spAutoFit/>
          </a:bodyPr>
          <a:lstStyle/>
          <a:p>
            <a:r>
              <a:rPr lang="en-US" cap="all" dirty="0">
                <a:solidFill>
                  <a:schemeClr val="bg1"/>
                </a:solidFill>
                <a:latin typeface="+mj-lt"/>
                <a:ea typeface="+mj-ea"/>
                <a:cs typeface="+mj-cs"/>
              </a:rPr>
              <a:t>The Temperature Data was Found to be </a:t>
            </a:r>
            <a:r>
              <a:rPr lang="en-US" b="1" u="sng" cap="all" dirty="0">
                <a:solidFill>
                  <a:schemeClr val="bg1"/>
                </a:solidFill>
                <a:latin typeface="+mj-lt"/>
                <a:ea typeface="+mj-ea"/>
                <a:cs typeface="+mj-cs"/>
              </a:rPr>
              <a:t>somewhat Accurate</a:t>
            </a:r>
          </a:p>
          <a:p>
            <a:endParaRPr lang="en-US" cap="all" dirty="0">
              <a:solidFill>
                <a:schemeClr val="bg1"/>
              </a:solidFill>
              <a:latin typeface="+mj-lt"/>
              <a:ea typeface="+mj-ea"/>
              <a:cs typeface="+mj-cs"/>
            </a:endParaRPr>
          </a:p>
          <a:p>
            <a:r>
              <a:rPr lang="en-US" cap="all" dirty="0">
                <a:solidFill>
                  <a:schemeClr val="bg1"/>
                </a:solidFill>
                <a:latin typeface="+mj-lt"/>
                <a:ea typeface="+mj-ea"/>
                <a:cs typeface="+mj-cs"/>
              </a:rPr>
              <a:t>often Less accurate than Manufacturer specifications (Within 3-4 C of Real Temperature).</a:t>
            </a:r>
            <a:br>
              <a:rPr lang="en-US" cap="all" dirty="0">
                <a:solidFill>
                  <a:schemeClr val="bg1"/>
                </a:solidFill>
                <a:latin typeface="+mj-lt"/>
                <a:ea typeface="+mj-ea"/>
                <a:cs typeface="+mj-cs"/>
              </a:rPr>
            </a:br>
            <a:br>
              <a:rPr lang="en-US" cap="all" dirty="0">
                <a:solidFill>
                  <a:schemeClr val="bg1"/>
                </a:solidFill>
                <a:latin typeface="+mj-lt"/>
                <a:ea typeface="+mj-ea"/>
                <a:cs typeface="+mj-cs"/>
              </a:rPr>
            </a:br>
            <a:r>
              <a:rPr lang="en-US" cap="all" dirty="0">
                <a:solidFill>
                  <a:schemeClr val="bg1"/>
                </a:solidFill>
                <a:latin typeface="+mj-lt"/>
                <a:ea typeface="+mj-ea"/>
                <a:cs typeface="+mj-cs"/>
              </a:rPr>
              <a:t>As the Data approaches the Low and High Ranges, The sensor Error Becomes Larger And Readings are less consistent.</a:t>
            </a:r>
          </a:p>
        </p:txBody>
      </p:sp>
    </p:spTree>
    <p:extLst>
      <p:ext uri="{BB962C8B-B14F-4D97-AF65-F5344CB8AC3E}">
        <p14:creationId xmlns:p14="http://schemas.microsoft.com/office/powerpoint/2010/main" val="1079560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C9285-8B74-43C6-9E97-EFC4F8E73B95}"/>
              </a:ext>
            </a:extLst>
          </p:cNvPr>
          <p:cNvSpPr>
            <a:spLocks noGrp="1"/>
          </p:cNvSpPr>
          <p:nvPr>
            <p:ph type="title"/>
          </p:nvPr>
        </p:nvSpPr>
        <p:spPr>
          <a:xfrm>
            <a:off x="876821" y="610429"/>
            <a:ext cx="3331923" cy="5637142"/>
          </a:xfrm>
        </p:spPr>
        <p:txBody>
          <a:bodyPr>
            <a:normAutofit/>
          </a:bodyPr>
          <a:lstStyle/>
          <a:p>
            <a:r>
              <a:rPr lang="en-US" sz="2000" dirty="0">
                <a:solidFill>
                  <a:schemeClr val="bg1"/>
                </a:solidFill>
              </a:rPr>
              <a:t>Temperature:</a:t>
            </a:r>
            <a:br>
              <a:rPr lang="en-US" sz="2000" dirty="0">
                <a:solidFill>
                  <a:schemeClr val="bg1"/>
                </a:solidFill>
              </a:rPr>
            </a:br>
            <a:br>
              <a:rPr lang="en-US" sz="2000" dirty="0">
                <a:solidFill>
                  <a:schemeClr val="bg1"/>
                </a:solidFill>
              </a:rPr>
            </a:br>
            <a:r>
              <a:rPr lang="en-US" sz="2000" dirty="0">
                <a:solidFill>
                  <a:schemeClr val="bg1"/>
                </a:solidFill>
              </a:rPr>
              <a:t>This plot utilizes error bars to account for measurement uncertainties (Resolution) of the Reference sensors.</a:t>
            </a:r>
            <a:br>
              <a:rPr lang="en-US" sz="2000" dirty="0">
                <a:solidFill>
                  <a:schemeClr val="bg1"/>
                </a:solidFill>
              </a:rPr>
            </a:br>
            <a:br>
              <a:rPr lang="en-US" sz="2000" dirty="0">
                <a:solidFill>
                  <a:schemeClr val="bg1"/>
                </a:solidFill>
              </a:rPr>
            </a:br>
            <a:r>
              <a:rPr lang="en-US" sz="2000" dirty="0">
                <a:solidFill>
                  <a:schemeClr val="bg1"/>
                </a:solidFill>
              </a:rPr>
              <a:t>Taking Data Sets at </a:t>
            </a:r>
            <a:r>
              <a:rPr lang="en-US" sz="2000" dirty="0" err="1">
                <a:solidFill>
                  <a:schemeClr val="bg1"/>
                </a:solidFill>
              </a:rPr>
              <a:t>tHe</a:t>
            </a:r>
            <a:r>
              <a:rPr lang="en-US" sz="2000" dirty="0">
                <a:solidFill>
                  <a:schemeClr val="bg1"/>
                </a:solidFill>
              </a:rPr>
              <a:t> same temperature shows </a:t>
            </a:r>
            <a:r>
              <a:rPr lang="en-US" sz="2000" b="1" u="sng" dirty="0">
                <a:solidFill>
                  <a:schemeClr val="bg1"/>
                </a:solidFill>
              </a:rPr>
              <a:t>Repeatability</a:t>
            </a:r>
            <a:r>
              <a:rPr lang="en-US" sz="2000" dirty="0">
                <a:solidFill>
                  <a:schemeClr val="bg1"/>
                </a:solidFill>
              </a:rPr>
              <a:t> was not always within 1 C.</a:t>
            </a:r>
            <a:br>
              <a:rPr lang="en-US" sz="2000" dirty="0">
                <a:solidFill>
                  <a:schemeClr val="bg1"/>
                </a:solidFill>
              </a:rPr>
            </a:br>
            <a:br>
              <a:rPr lang="en-US" sz="2000" dirty="0">
                <a:solidFill>
                  <a:schemeClr val="bg1"/>
                </a:solidFill>
              </a:rPr>
            </a:br>
            <a:r>
              <a:rPr lang="en-US" sz="2000" dirty="0">
                <a:solidFill>
                  <a:schemeClr val="bg1"/>
                </a:solidFill>
              </a:rPr>
              <a:t>Measurements Sometimes Varied by </a:t>
            </a:r>
            <a:r>
              <a:rPr lang="en-US" sz="2000" b="1" u="sng" dirty="0">
                <a:solidFill>
                  <a:schemeClr val="bg1"/>
                </a:solidFill>
              </a:rPr>
              <a:t>3-4 C</a:t>
            </a:r>
            <a:r>
              <a:rPr lang="en-US" sz="2000" dirty="0">
                <a:solidFill>
                  <a:schemeClr val="bg1"/>
                </a:solidFill>
              </a:rPr>
              <a:t>.</a:t>
            </a:r>
            <a:br>
              <a:rPr lang="en-US" sz="2000" dirty="0">
                <a:solidFill>
                  <a:schemeClr val="bg1"/>
                </a:solidFill>
              </a:rPr>
            </a:br>
            <a:br>
              <a:rPr lang="en-US" sz="2000" dirty="0">
                <a:solidFill>
                  <a:schemeClr val="bg1"/>
                </a:solidFill>
              </a:rPr>
            </a:br>
            <a:br>
              <a:rPr lang="en-US" sz="2000" dirty="0">
                <a:solidFill>
                  <a:schemeClr val="bg1"/>
                </a:solidFill>
              </a:rPr>
            </a:br>
            <a:endParaRPr lang="en-US" sz="2000" dirty="0">
              <a:solidFill>
                <a:schemeClr val="bg1"/>
              </a:solidFill>
            </a:endParaRPr>
          </a:p>
        </p:txBody>
      </p:sp>
      <p:pic>
        <p:nvPicPr>
          <p:cNvPr id="9" name="Picture 8" descr="A graph of a temperature&#10;&#10;Description automatically generated">
            <a:extLst>
              <a:ext uri="{FF2B5EF4-FFF2-40B4-BE49-F238E27FC236}">
                <a16:creationId xmlns:a16="http://schemas.microsoft.com/office/drawing/2014/main" id="{96111A13-E641-2FEC-A03A-FB120108C436}"/>
              </a:ext>
            </a:extLst>
          </p:cNvPr>
          <p:cNvPicPr>
            <a:picLocks noChangeAspect="1"/>
          </p:cNvPicPr>
          <p:nvPr/>
        </p:nvPicPr>
        <p:blipFill>
          <a:blip r:embed="rId2"/>
          <a:stretch>
            <a:fillRect/>
          </a:stretch>
        </p:blipFill>
        <p:spPr>
          <a:xfrm>
            <a:off x="4435520" y="688369"/>
            <a:ext cx="7486214" cy="5421416"/>
          </a:xfrm>
          <a:prstGeom prst="rect">
            <a:avLst/>
          </a:prstGeom>
        </p:spPr>
      </p:pic>
    </p:spTree>
    <p:extLst>
      <p:ext uri="{BB962C8B-B14F-4D97-AF65-F5344CB8AC3E}">
        <p14:creationId xmlns:p14="http://schemas.microsoft.com/office/powerpoint/2010/main" val="132575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C9285-8B74-43C6-9E97-EFC4F8E73B95}"/>
              </a:ext>
            </a:extLst>
          </p:cNvPr>
          <p:cNvSpPr>
            <a:spLocks noGrp="1"/>
          </p:cNvSpPr>
          <p:nvPr>
            <p:ph type="title"/>
          </p:nvPr>
        </p:nvSpPr>
        <p:spPr>
          <a:xfrm>
            <a:off x="865840" y="610429"/>
            <a:ext cx="3142488" cy="5637142"/>
          </a:xfrm>
        </p:spPr>
        <p:txBody>
          <a:bodyPr>
            <a:normAutofit/>
          </a:bodyPr>
          <a:lstStyle/>
          <a:p>
            <a:r>
              <a:rPr lang="en-US" sz="2000" dirty="0">
                <a:solidFill>
                  <a:schemeClr val="bg1"/>
                </a:solidFill>
              </a:rPr>
              <a:t>Relative Humidity:</a:t>
            </a:r>
            <a:br>
              <a:rPr lang="en-US" sz="2000" dirty="0">
                <a:solidFill>
                  <a:schemeClr val="bg1"/>
                </a:solidFill>
              </a:rPr>
            </a:br>
            <a:br>
              <a:rPr lang="en-US" sz="2000" dirty="0">
                <a:solidFill>
                  <a:schemeClr val="bg1"/>
                </a:solidFill>
              </a:rPr>
            </a:br>
            <a:r>
              <a:rPr lang="en-US" sz="2000" dirty="0">
                <a:solidFill>
                  <a:schemeClr val="bg1"/>
                </a:solidFill>
              </a:rPr>
              <a:t>The Center Line shows an ideal relationship between the input and output</a:t>
            </a:r>
            <a:br>
              <a:rPr lang="en-US" sz="2000" dirty="0">
                <a:solidFill>
                  <a:schemeClr val="bg1"/>
                </a:solidFill>
              </a:rPr>
            </a:br>
            <a:br>
              <a:rPr lang="en-US" sz="2000" dirty="0">
                <a:solidFill>
                  <a:schemeClr val="bg1"/>
                </a:solidFill>
              </a:rPr>
            </a:br>
            <a:r>
              <a:rPr lang="en-US" sz="2000" dirty="0">
                <a:solidFill>
                  <a:schemeClr val="bg1"/>
                </a:solidFill>
              </a:rPr>
              <a:t>The Accuracy is low and often outside of intended range</a:t>
            </a:r>
            <a:br>
              <a:rPr lang="en-US" sz="2000" dirty="0">
                <a:solidFill>
                  <a:schemeClr val="bg1"/>
                </a:solidFill>
              </a:rPr>
            </a:br>
            <a:br>
              <a:rPr lang="en-US" sz="2000" dirty="0">
                <a:solidFill>
                  <a:schemeClr val="bg1"/>
                </a:solidFill>
              </a:rPr>
            </a:br>
            <a:endParaRPr lang="en-US" sz="2000" dirty="0">
              <a:solidFill>
                <a:schemeClr val="bg1"/>
              </a:solidFill>
            </a:endParaRPr>
          </a:p>
        </p:txBody>
      </p:sp>
      <p:pic>
        <p:nvPicPr>
          <p:cNvPr id="5" name="Picture 4" descr="A graph of a normal humidity&#10;&#10;Description automatically generated with medium confidence">
            <a:extLst>
              <a:ext uri="{FF2B5EF4-FFF2-40B4-BE49-F238E27FC236}">
                <a16:creationId xmlns:a16="http://schemas.microsoft.com/office/drawing/2014/main" id="{D405E858-DE78-27F4-D6C8-7F3DBBA83E8A}"/>
              </a:ext>
            </a:extLst>
          </p:cNvPr>
          <p:cNvPicPr>
            <a:picLocks noChangeAspect="1"/>
          </p:cNvPicPr>
          <p:nvPr/>
        </p:nvPicPr>
        <p:blipFill>
          <a:blip r:embed="rId2"/>
          <a:stretch>
            <a:fillRect/>
          </a:stretch>
        </p:blipFill>
        <p:spPr>
          <a:xfrm>
            <a:off x="4530216" y="826718"/>
            <a:ext cx="6996986" cy="5003486"/>
          </a:xfrm>
          <a:prstGeom prst="rect">
            <a:avLst/>
          </a:prstGeom>
        </p:spPr>
      </p:pic>
    </p:spTree>
    <p:extLst>
      <p:ext uri="{BB962C8B-B14F-4D97-AF65-F5344CB8AC3E}">
        <p14:creationId xmlns:p14="http://schemas.microsoft.com/office/powerpoint/2010/main" val="4886981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2194</TotalTime>
  <Words>461</Words>
  <Application>Microsoft Macintosh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Tw Cen MT</vt:lpstr>
      <vt:lpstr>Circuit</vt:lpstr>
      <vt:lpstr>DHT11 Temperature and Humidity Sensor</vt:lpstr>
      <vt:lpstr>PowerPoint Presentation</vt:lpstr>
      <vt:lpstr>Overview:</vt:lpstr>
      <vt:lpstr>PowerPoint Presentation</vt:lpstr>
      <vt:lpstr>Testing Characteristics</vt:lpstr>
      <vt:lpstr>Temperature:  The Center Line shows an ideal relationship between the input and output  The most Accurate Range is about 5-45 C.  </vt:lpstr>
      <vt:lpstr>Error VS Range Visualization</vt:lpstr>
      <vt:lpstr>Temperature:  This plot utilizes error bars to account for measurement uncertainties (Resolution) of the Reference sensors.  Taking Data Sets at tHe same temperature shows Repeatability was not always within 1 C.  Measurements Sometimes Varied by 3-4 C.   </vt:lpstr>
      <vt:lpstr>Relative Humidity:  The Center Line shows an ideal relationship between the input and output  The Accuracy is low and often outside of intended range  </vt:lpstr>
      <vt:lpstr>Error VS Range Visualization</vt:lpstr>
      <vt:lpstr>Relative Humidity:  Taking Different Sets of Data at Similar temps shows Repeatability Rarely within 1%.    Measurements Often Varied by 5-6 %  </vt:lpstr>
      <vt:lpstr>Resolution</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DHT11 Temperature and Humidity Sensor</dc:title>
  <dc:creator>Ritchie, Josiah</dc:creator>
  <cp:lastModifiedBy>Ritchie, Josiah</cp:lastModifiedBy>
  <cp:revision>8</cp:revision>
  <dcterms:created xsi:type="dcterms:W3CDTF">2024-02-26T01:58:58Z</dcterms:created>
  <dcterms:modified xsi:type="dcterms:W3CDTF">2024-03-04T02:36:39Z</dcterms:modified>
</cp:coreProperties>
</file>

<file path=docProps/thumbnail.jpeg>
</file>